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304" r:id="rId3"/>
    <p:sldId id="332" r:id="rId4"/>
    <p:sldId id="292" r:id="rId5"/>
    <p:sldId id="329" r:id="rId6"/>
    <p:sldId id="330" r:id="rId7"/>
    <p:sldId id="331" r:id="rId8"/>
    <p:sldId id="295" r:id="rId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812"/>
    <a:srgbClr val="A36362"/>
    <a:srgbClr val="FF3131"/>
    <a:srgbClr val="C84544"/>
    <a:srgbClr val="FE3131"/>
    <a:srgbClr val="12342B"/>
    <a:srgbClr val="3B6985"/>
    <a:srgbClr val="D2660C"/>
    <a:srgbClr val="B06410"/>
    <a:srgbClr val="050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B973CBFA-3535-88F3-DF68-223510C7C1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CA3E9293-1C10-CB61-2D0A-9C715BDDAD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EAAA93-3EC5-4B3A-B495-F90E0C6CBC18}" type="datetime1">
              <a:rPr lang="pt-BR" smtClean="0"/>
              <a:t>15/07/2024</a:t>
            </a:fld>
            <a:endParaRPr lang="pt-BR"/>
          </a:p>
        </p:txBody>
      </p:sp>
      <p:sp>
        <p:nvSpPr>
          <p:cNvPr id="4" name="Espaço Reservado para Rodapé 3">
            <a:extLst>
              <a:ext uri="{FF2B5EF4-FFF2-40B4-BE49-F238E27FC236}">
                <a16:creationId xmlns:a16="http://schemas.microsoft.com/office/drawing/2014/main" id="{A6CDE4E3-9EAA-D3F3-10B5-33458D8C28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647F98B4-77EE-95ED-2222-310865521A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9E1FDE-6BD4-40C2-8D8E-BA1F8A64C645}" type="slidenum">
              <a:rPr lang="pt-BR" smtClean="0"/>
              <a:t>‹nº›</a:t>
            </a:fld>
            <a:endParaRPr lang="pt-BR"/>
          </a:p>
        </p:txBody>
      </p:sp>
    </p:spTree>
    <p:extLst>
      <p:ext uri="{BB962C8B-B14F-4D97-AF65-F5344CB8AC3E}">
        <p14:creationId xmlns:p14="http://schemas.microsoft.com/office/powerpoint/2010/main" val="174041312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70D35-7CA0-42C0-8FAD-05075ED143FB}" type="datetime1">
              <a:rPr lang="pt-BR" smtClean="0"/>
              <a:t>15/07/2024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33315-0423-492D-9BA6-5AD3CDC5A88D}" type="slidenum">
              <a:rPr lang="pt-BR" smtClean="0"/>
              <a:t>‹nº›</a:t>
            </a:fld>
            <a:endParaRPr lang="pt-BR"/>
          </a:p>
        </p:txBody>
      </p:sp>
    </p:spTree>
    <p:extLst>
      <p:ext uri="{BB962C8B-B14F-4D97-AF65-F5344CB8AC3E}">
        <p14:creationId xmlns:p14="http://schemas.microsoft.com/office/powerpoint/2010/main" val="388659362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38DD89-DD8A-47D0-4C4C-56E2A9BEFCCA}"/>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8AB2F4C3-11D0-601F-3002-0BD4A30C83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B793DBB-470F-ECC4-574B-8FAF23F05C61}"/>
              </a:ext>
            </a:extLst>
          </p:cNvPr>
          <p:cNvSpPr>
            <a:spLocks noGrp="1"/>
          </p:cNvSpPr>
          <p:nvPr>
            <p:ph type="dt" sz="half" idx="10"/>
          </p:nvPr>
        </p:nvSpPr>
        <p:spPr/>
        <p:txBody>
          <a:bodyPr/>
          <a:lstStyle/>
          <a:p>
            <a:fld id="{53572AD1-8856-4E1B-8282-43918657938E}" type="datetime1">
              <a:rPr lang="pt-BR" smtClean="0"/>
              <a:t>15/07/2024</a:t>
            </a:fld>
            <a:endParaRPr lang="pt-BR"/>
          </a:p>
        </p:txBody>
      </p:sp>
      <p:sp>
        <p:nvSpPr>
          <p:cNvPr id="5" name="Espaço Reservado para Rodapé 4">
            <a:extLst>
              <a:ext uri="{FF2B5EF4-FFF2-40B4-BE49-F238E27FC236}">
                <a16:creationId xmlns:a16="http://schemas.microsoft.com/office/drawing/2014/main" id="{DF765519-A9B2-4AD7-B787-95A4A70D77F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4E15611-8851-91B7-7DDA-8DC0A8DEEAD6}"/>
              </a:ext>
            </a:extLst>
          </p:cNvPr>
          <p:cNvSpPr>
            <a:spLocks noGrp="1"/>
          </p:cNvSpPr>
          <p:nvPr>
            <p:ph type="sldNum" sz="quarter" idx="12"/>
          </p:nvPr>
        </p:nvSpPr>
        <p:spPr/>
        <p:txBody>
          <a:bodyPr/>
          <a:lstStyle/>
          <a:p>
            <a:fld id="{FF8863E7-146B-4A5A-AB37-937E2BC345A5}" type="slidenum">
              <a:rPr lang="pt-BR" smtClean="0"/>
              <a:t>‹nº›</a:t>
            </a:fld>
            <a:endParaRPr lang="pt-BR"/>
          </a:p>
        </p:txBody>
      </p:sp>
    </p:spTree>
    <p:extLst>
      <p:ext uri="{BB962C8B-B14F-4D97-AF65-F5344CB8AC3E}">
        <p14:creationId xmlns:p14="http://schemas.microsoft.com/office/powerpoint/2010/main" val="359033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9838C-DB28-2562-D80C-D479D7F10BEF}"/>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891ADFB-1F65-9E88-0DC2-F4184E2115A6}"/>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446A917-1F33-873C-31F2-C7DC1D2257C2}"/>
              </a:ext>
            </a:extLst>
          </p:cNvPr>
          <p:cNvSpPr>
            <a:spLocks noGrp="1"/>
          </p:cNvSpPr>
          <p:nvPr>
            <p:ph type="dt" sz="half" idx="10"/>
          </p:nvPr>
        </p:nvSpPr>
        <p:spPr/>
        <p:txBody>
          <a:bodyPr/>
          <a:lstStyle/>
          <a:p>
            <a:fld id="{6B4360BC-26C9-487A-92A0-167FA9E2B9EE}" type="datetime1">
              <a:rPr lang="pt-BR" smtClean="0"/>
              <a:t>15/07/2024</a:t>
            </a:fld>
            <a:endParaRPr lang="pt-BR"/>
          </a:p>
        </p:txBody>
      </p:sp>
      <p:sp>
        <p:nvSpPr>
          <p:cNvPr id="5" name="Espaço Reservado para Rodapé 4">
            <a:extLst>
              <a:ext uri="{FF2B5EF4-FFF2-40B4-BE49-F238E27FC236}">
                <a16:creationId xmlns:a16="http://schemas.microsoft.com/office/drawing/2014/main" id="{C01308CF-0ADE-D86B-DF86-439F810AD40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8197449-AECA-8C79-12E9-96413CCB954C}"/>
              </a:ext>
            </a:extLst>
          </p:cNvPr>
          <p:cNvSpPr>
            <a:spLocks noGrp="1"/>
          </p:cNvSpPr>
          <p:nvPr>
            <p:ph type="sldNum" sz="quarter" idx="12"/>
          </p:nvPr>
        </p:nvSpPr>
        <p:spPr/>
        <p:txBody>
          <a:bodyPr/>
          <a:lstStyle/>
          <a:p>
            <a:fld id="{FF8863E7-146B-4A5A-AB37-937E2BC345A5}" type="slidenum">
              <a:rPr lang="pt-BR" smtClean="0"/>
              <a:t>‹nº›</a:t>
            </a:fld>
            <a:endParaRPr lang="pt-BR"/>
          </a:p>
        </p:txBody>
      </p:sp>
    </p:spTree>
    <p:extLst>
      <p:ext uri="{BB962C8B-B14F-4D97-AF65-F5344CB8AC3E}">
        <p14:creationId xmlns:p14="http://schemas.microsoft.com/office/powerpoint/2010/main" val="3317758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BB0F5DE-65B9-F072-1B80-78A76991A52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9E4766E-9E25-CA69-AD2F-B40D728B8933}"/>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ED850DC-295A-F159-7989-E971B48C7B48}"/>
              </a:ext>
            </a:extLst>
          </p:cNvPr>
          <p:cNvSpPr>
            <a:spLocks noGrp="1"/>
          </p:cNvSpPr>
          <p:nvPr>
            <p:ph type="dt" sz="half" idx="10"/>
          </p:nvPr>
        </p:nvSpPr>
        <p:spPr/>
        <p:txBody>
          <a:bodyPr/>
          <a:lstStyle/>
          <a:p>
            <a:fld id="{013AD974-21FE-4A91-89AF-11FDDEC97924}" type="datetime1">
              <a:rPr lang="pt-BR" smtClean="0"/>
              <a:t>15/07/2024</a:t>
            </a:fld>
            <a:endParaRPr lang="pt-BR"/>
          </a:p>
        </p:txBody>
      </p:sp>
      <p:sp>
        <p:nvSpPr>
          <p:cNvPr id="5" name="Espaço Reservado para Rodapé 4">
            <a:extLst>
              <a:ext uri="{FF2B5EF4-FFF2-40B4-BE49-F238E27FC236}">
                <a16:creationId xmlns:a16="http://schemas.microsoft.com/office/drawing/2014/main" id="{B765F418-D9DC-EE6A-C2BB-B678678A015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BE2EFDC-789D-D18A-C51E-00393D37960B}"/>
              </a:ext>
            </a:extLst>
          </p:cNvPr>
          <p:cNvSpPr>
            <a:spLocks noGrp="1"/>
          </p:cNvSpPr>
          <p:nvPr>
            <p:ph type="sldNum" sz="quarter" idx="12"/>
          </p:nvPr>
        </p:nvSpPr>
        <p:spPr/>
        <p:txBody>
          <a:bodyPr/>
          <a:lstStyle/>
          <a:p>
            <a:fld id="{FF8863E7-146B-4A5A-AB37-937E2BC345A5}" type="slidenum">
              <a:rPr lang="pt-BR" smtClean="0"/>
              <a:t>‹nº›</a:t>
            </a:fld>
            <a:endParaRPr lang="pt-BR"/>
          </a:p>
        </p:txBody>
      </p:sp>
    </p:spTree>
    <p:extLst>
      <p:ext uri="{BB962C8B-B14F-4D97-AF65-F5344CB8AC3E}">
        <p14:creationId xmlns:p14="http://schemas.microsoft.com/office/powerpoint/2010/main" val="3186995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92F1F1-BED7-4D7E-65EC-A208C413709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DCE3F90-6FF0-9813-9A52-9F89DBBFFFAB}"/>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2116BA4-1B2F-AD03-F821-8D8E68818289}"/>
              </a:ext>
            </a:extLst>
          </p:cNvPr>
          <p:cNvSpPr>
            <a:spLocks noGrp="1"/>
          </p:cNvSpPr>
          <p:nvPr>
            <p:ph type="dt" sz="half" idx="10"/>
          </p:nvPr>
        </p:nvSpPr>
        <p:spPr/>
        <p:txBody>
          <a:bodyPr/>
          <a:lstStyle/>
          <a:p>
            <a:fld id="{D19DB1D7-0598-4453-8283-C6C34DCA367B}" type="datetime1">
              <a:rPr lang="pt-BR" smtClean="0"/>
              <a:t>15/07/2024</a:t>
            </a:fld>
            <a:endParaRPr lang="pt-BR"/>
          </a:p>
        </p:txBody>
      </p:sp>
      <p:sp>
        <p:nvSpPr>
          <p:cNvPr id="5" name="Espaço Reservado para Rodapé 4">
            <a:extLst>
              <a:ext uri="{FF2B5EF4-FFF2-40B4-BE49-F238E27FC236}">
                <a16:creationId xmlns:a16="http://schemas.microsoft.com/office/drawing/2014/main" id="{90703BB0-03BC-EF0F-C969-0770FD1908A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7460B00-B3DC-B217-C54E-04087302D078}"/>
              </a:ext>
            </a:extLst>
          </p:cNvPr>
          <p:cNvSpPr>
            <a:spLocks noGrp="1"/>
          </p:cNvSpPr>
          <p:nvPr>
            <p:ph type="sldNum" sz="quarter" idx="12"/>
          </p:nvPr>
        </p:nvSpPr>
        <p:spPr/>
        <p:txBody>
          <a:bodyPr/>
          <a:lstStyle/>
          <a:p>
            <a:fld id="{FF8863E7-146B-4A5A-AB37-937E2BC345A5}" type="slidenum">
              <a:rPr lang="pt-BR" smtClean="0"/>
              <a:t>‹nº›</a:t>
            </a:fld>
            <a:endParaRPr lang="pt-BR"/>
          </a:p>
        </p:txBody>
      </p:sp>
    </p:spTree>
    <p:extLst>
      <p:ext uri="{BB962C8B-B14F-4D97-AF65-F5344CB8AC3E}">
        <p14:creationId xmlns:p14="http://schemas.microsoft.com/office/powerpoint/2010/main" val="359849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9C5288-EB02-6D15-A084-B36055563C7F}"/>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20589E0-343A-6B87-A4CC-06AF1057C6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B4F19128-3816-163C-8B7E-131721FF9631}"/>
              </a:ext>
            </a:extLst>
          </p:cNvPr>
          <p:cNvSpPr>
            <a:spLocks noGrp="1"/>
          </p:cNvSpPr>
          <p:nvPr>
            <p:ph type="dt" sz="half" idx="10"/>
          </p:nvPr>
        </p:nvSpPr>
        <p:spPr/>
        <p:txBody>
          <a:bodyPr/>
          <a:lstStyle/>
          <a:p>
            <a:fld id="{098A7184-59F8-4C38-987F-BBACF4BD6AF8}" type="datetime1">
              <a:rPr lang="pt-BR" smtClean="0"/>
              <a:t>15/07/2024</a:t>
            </a:fld>
            <a:endParaRPr lang="pt-BR"/>
          </a:p>
        </p:txBody>
      </p:sp>
      <p:sp>
        <p:nvSpPr>
          <p:cNvPr id="5" name="Espaço Reservado para Rodapé 4">
            <a:extLst>
              <a:ext uri="{FF2B5EF4-FFF2-40B4-BE49-F238E27FC236}">
                <a16:creationId xmlns:a16="http://schemas.microsoft.com/office/drawing/2014/main" id="{5CB5E727-125F-6431-FCE2-8DE515E1EA1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CAD21EA-B90D-1DC4-B398-584F9C9F8C19}"/>
              </a:ext>
            </a:extLst>
          </p:cNvPr>
          <p:cNvSpPr>
            <a:spLocks noGrp="1"/>
          </p:cNvSpPr>
          <p:nvPr>
            <p:ph type="sldNum" sz="quarter" idx="12"/>
          </p:nvPr>
        </p:nvSpPr>
        <p:spPr/>
        <p:txBody>
          <a:bodyPr/>
          <a:lstStyle/>
          <a:p>
            <a:fld id="{FF8863E7-146B-4A5A-AB37-937E2BC345A5}" type="slidenum">
              <a:rPr lang="pt-BR" smtClean="0"/>
              <a:t>‹nº›</a:t>
            </a:fld>
            <a:endParaRPr lang="pt-BR"/>
          </a:p>
        </p:txBody>
      </p:sp>
    </p:spTree>
    <p:extLst>
      <p:ext uri="{BB962C8B-B14F-4D97-AF65-F5344CB8AC3E}">
        <p14:creationId xmlns:p14="http://schemas.microsoft.com/office/powerpoint/2010/main" val="2537728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C2414B-6BA5-1B7B-B0F9-D7D81DA4B75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243215A-E46A-2D35-E32D-518D633B04B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BFAF7D85-9E61-3D46-4BF0-038C3AB5164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2B3AC21-1CA0-3869-11B9-3301C69423FD}"/>
              </a:ext>
            </a:extLst>
          </p:cNvPr>
          <p:cNvSpPr>
            <a:spLocks noGrp="1"/>
          </p:cNvSpPr>
          <p:nvPr>
            <p:ph type="dt" sz="half" idx="10"/>
          </p:nvPr>
        </p:nvSpPr>
        <p:spPr/>
        <p:txBody>
          <a:bodyPr/>
          <a:lstStyle/>
          <a:p>
            <a:fld id="{C22827F3-9DAC-4E65-8B1D-89DA21238136}" type="datetime1">
              <a:rPr lang="pt-BR" smtClean="0"/>
              <a:t>15/07/2024</a:t>
            </a:fld>
            <a:endParaRPr lang="pt-BR"/>
          </a:p>
        </p:txBody>
      </p:sp>
      <p:sp>
        <p:nvSpPr>
          <p:cNvPr id="6" name="Espaço Reservado para Rodapé 5">
            <a:extLst>
              <a:ext uri="{FF2B5EF4-FFF2-40B4-BE49-F238E27FC236}">
                <a16:creationId xmlns:a16="http://schemas.microsoft.com/office/drawing/2014/main" id="{7C677323-ABCD-5804-64B9-42153EC87FA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4D4696C-BCD3-3E36-BE7F-10CBD294BBA9}"/>
              </a:ext>
            </a:extLst>
          </p:cNvPr>
          <p:cNvSpPr>
            <a:spLocks noGrp="1"/>
          </p:cNvSpPr>
          <p:nvPr>
            <p:ph type="sldNum" sz="quarter" idx="12"/>
          </p:nvPr>
        </p:nvSpPr>
        <p:spPr/>
        <p:txBody>
          <a:bodyPr/>
          <a:lstStyle/>
          <a:p>
            <a:fld id="{FF8863E7-146B-4A5A-AB37-937E2BC345A5}" type="slidenum">
              <a:rPr lang="pt-BR" smtClean="0"/>
              <a:t>‹nº›</a:t>
            </a:fld>
            <a:endParaRPr lang="pt-BR"/>
          </a:p>
        </p:txBody>
      </p:sp>
    </p:spTree>
    <p:extLst>
      <p:ext uri="{BB962C8B-B14F-4D97-AF65-F5344CB8AC3E}">
        <p14:creationId xmlns:p14="http://schemas.microsoft.com/office/powerpoint/2010/main" val="271395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93B46-63CD-83B7-0EB7-957B05DEDD3D}"/>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A412ADC8-8526-2446-F248-13E4EBAD27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68B2D62-DADC-8883-96DA-561E1F3134B3}"/>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3C6B560-5677-AF87-4802-8C3ABFB5B9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E30D7C6-10B9-FA2D-82C7-64EA2DA17122}"/>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40DC1ED-1ADD-18EB-8D92-E246171F9D6E}"/>
              </a:ext>
            </a:extLst>
          </p:cNvPr>
          <p:cNvSpPr>
            <a:spLocks noGrp="1"/>
          </p:cNvSpPr>
          <p:nvPr>
            <p:ph type="dt" sz="half" idx="10"/>
          </p:nvPr>
        </p:nvSpPr>
        <p:spPr/>
        <p:txBody>
          <a:bodyPr/>
          <a:lstStyle/>
          <a:p>
            <a:fld id="{E4FD3F81-3977-4AD7-87E5-5B748B563F3F}" type="datetime1">
              <a:rPr lang="pt-BR" smtClean="0"/>
              <a:t>15/07/2024</a:t>
            </a:fld>
            <a:endParaRPr lang="pt-BR"/>
          </a:p>
        </p:txBody>
      </p:sp>
      <p:sp>
        <p:nvSpPr>
          <p:cNvPr id="8" name="Espaço Reservado para Rodapé 7">
            <a:extLst>
              <a:ext uri="{FF2B5EF4-FFF2-40B4-BE49-F238E27FC236}">
                <a16:creationId xmlns:a16="http://schemas.microsoft.com/office/drawing/2014/main" id="{1F23C132-81DF-96E2-7CF7-F23715E71F74}"/>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A5F328F8-50C6-A2EC-75A8-E61EDD425556}"/>
              </a:ext>
            </a:extLst>
          </p:cNvPr>
          <p:cNvSpPr>
            <a:spLocks noGrp="1"/>
          </p:cNvSpPr>
          <p:nvPr>
            <p:ph type="sldNum" sz="quarter" idx="12"/>
          </p:nvPr>
        </p:nvSpPr>
        <p:spPr/>
        <p:txBody>
          <a:bodyPr/>
          <a:lstStyle/>
          <a:p>
            <a:fld id="{FF8863E7-146B-4A5A-AB37-937E2BC345A5}" type="slidenum">
              <a:rPr lang="pt-BR" smtClean="0"/>
              <a:t>‹nº›</a:t>
            </a:fld>
            <a:endParaRPr lang="pt-BR"/>
          </a:p>
        </p:txBody>
      </p:sp>
    </p:spTree>
    <p:extLst>
      <p:ext uri="{BB962C8B-B14F-4D97-AF65-F5344CB8AC3E}">
        <p14:creationId xmlns:p14="http://schemas.microsoft.com/office/powerpoint/2010/main" val="1306922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2C350E-1F5C-9373-6DB4-8194D168C1E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42E2836-A890-8055-43E0-9282A415E2B8}"/>
              </a:ext>
            </a:extLst>
          </p:cNvPr>
          <p:cNvSpPr>
            <a:spLocks noGrp="1"/>
          </p:cNvSpPr>
          <p:nvPr>
            <p:ph type="dt" sz="half" idx="10"/>
          </p:nvPr>
        </p:nvSpPr>
        <p:spPr/>
        <p:txBody>
          <a:bodyPr/>
          <a:lstStyle/>
          <a:p>
            <a:fld id="{F846DD14-0C4A-4B24-9414-A8F84D07C69A}" type="datetime1">
              <a:rPr lang="pt-BR" smtClean="0"/>
              <a:t>15/07/2024</a:t>
            </a:fld>
            <a:endParaRPr lang="pt-BR"/>
          </a:p>
        </p:txBody>
      </p:sp>
      <p:sp>
        <p:nvSpPr>
          <p:cNvPr id="4" name="Espaço Reservado para Rodapé 3">
            <a:extLst>
              <a:ext uri="{FF2B5EF4-FFF2-40B4-BE49-F238E27FC236}">
                <a16:creationId xmlns:a16="http://schemas.microsoft.com/office/drawing/2014/main" id="{ED82BBE5-10AE-63BB-2AC0-5D074B5CE650}"/>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38A6FF85-15B2-52FA-D32F-470EB934001E}"/>
              </a:ext>
            </a:extLst>
          </p:cNvPr>
          <p:cNvSpPr>
            <a:spLocks noGrp="1"/>
          </p:cNvSpPr>
          <p:nvPr>
            <p:ph type="sldNum" sz="quarter" idx="12"/>
          </p:nvPr>
        </p:nvSpPr>
        <p:spPr/>
        <p:txBody>
          <a:bodyPr/>
          <a:lstStyle/>
          <a:p>
            <a:fld id="{FF8863E7-146B-4A5A-AB37-937E2BC345A5}" type="slidenum">
              <a:rPr lang="pt-BR" smtClean="0"/>
              <a:t>‹nº›</a:t>
            </a:fld>
            <a:endParaRPr lang="pt-BR"/>
          </a:p>
        </p:txBody>
      </p:sp>
    </p:spTree>
    <p:extLst>
      <p:ext uri="{BB962C8B-B14F-4D97-AF65-F5344CB8AC3E}">
        <p14:creationId xmlns:p14="http://schemas.microsoft.com/office/powerpoint/2010/main" val="377694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2D69B28-50B2-06EE-7359-C21C9DB50B31}"/>
              </a:ext>
            </a:extLst>
          </p:cNvPr>
          <p:cNvSpPr>
            <a:spLocks noGrp="1"/>
          </p:cNvSpPr>
          <p:nvPr>
            <p:ph type="dt" sz="half" idx="10"/>
          </p:nvPr>
        </p:nvSpPr>
        <p:spPr/>
        <p:txBody>
          <a:bodyPr/>
          <a:lstStyle/>
          <a:p>
            <a:fld id="{9418232D-D003-4BF5-AD21-D056892D7931}" type="datetime1">
              <a:rPr lang="pt-BR" smtClean="0"/>
              <a:t>15/07/2024</a:t>
            </a:fld>
            <a:endParaRPr lang="pt-BR"/>
          </a:p>
        </p:txBody>
      </p:sp>
      <p:sp>
        <p:nvSpPr>
          <p:cNvPr id="3" name="Espaço Reservado para Rodapé 2">
            <a:extLst>
              <a:ext uri="{FF2B5EF4-FFF2-40B4-BE49-F238E27FC236}">
                <a16:creationId xmlns:a16="http://schemas.microsoft.com/office/drawing/2014/main" id="{D4DD5DD4-D5E5-B867-35E1-EF7A2582061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2C9082E1-E493-F508-E940-71379C2186EF}"/>
              </a:ext>
            </a:extLst>
          </p:cNvPr>
          <p:cNvSpPr>
            <a:spLocks noGrp="1"/>
          </p:cNvSpPr>
          <p:nvPr>
            <p:ph type="sldNum" sz="quarter" idx="12"/>
          </p:nvPr>
        </p:nvSpPr>
        <p:spPr/>
        <p:txBody>
          <a:bodyPr/>
          <a:lstStyle/>
          <a:p>
            <a:fld id="{FF8863E7-146B-4A5A-AB37-937E2BC345A5}" type="slidenum">
              <a:rPr lang="pt-BR" smtClean="0"/>
              <a:t>‹nº›</a:t>
            </a:fld>
            <a:endParaRPr lang="pt-BR"/>
          </a:p>
        </p:txBody>
      </p:sp>
    </p:spTree>
    <p:extLst>
      <p:ext uri="{BB962C8B-B14F-4D97-AF65-F5344CB8AC3E}">
        <p14:creationId xmlns:p14="http://schemas.microsoft.com/office/powerpoint/2010/main" val="332849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A51844-944D-5FD2-497A-4ADDA82B0F6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1702B72-F79A-86FE-7410-A058816542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AAA61A9-E498-B38F-53C3-2C31E1707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FFD33A9-023F-32A7-C7C2-5C5AB7127E94}"/>
              </a:ext>
            </a:extLst>
          </p:cNvPr>
          <p:cNvSpPr>
            <a:spLocks noGrp="1"/>
          </p:cNvSpPr>
          <p:nvPr>
            <p:ph type="dt" sz="half" idx="10"/>
          </p:nvPr>
        </p:nvSpPr>
        <p:spPr/>
        <p:txBody>
          <a:bodyPr/>
          <a:lstStyle/>
          <a:p>
            <a:fld id="{2B920020-4890-429F-866E-8987FCEE39FB}" type="datetime1">
              <a:rPr lang="pt-BR" smtClean="0"/>
              <a:t>15/07/2024</a:t>
            </a:fld>
            <a:endParaRPr lang="pt-BR"/>
          </a:p>
        </p:txBody>
      </p:sp>
      <p:sp>
        <p:nvSpPr>
          <p:cNvPr id="6" name="Espaço Reservado para Rodapé 5">
            <a:extLst>
              <a:ext uri="{FF2B5EF4-FFF2-40B4-BE49-F238E27FC236}">
                <a16:creationId xmlns:a16="http://schemas.microsoft.com/office/drawing/2014/main" id="{2AE4DF0B-EA3E-062C-8CA0-8303CA3BA0B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CE4B52E-6011-810D-B0C8-7D1E85A74983}"/>
              </a:ext>
            </a:extLst>
          </p:cNvPr>
          <p:cNvSpPr>
            <a:spLocks noGrp="1"/>
          </p:cNvSpPr>
          <p:nvPr>
            <p:ph type="sldNum" sz="quarter" idx="12"/>
          </p:nvPr>
        </p:nvSpPr>
        <p:spPr/>
        <p:txBody>
          <a:bodyPr/>
          <a:lstStyle/>
          <a:p>
            <a:fld id="{FF8863E7-146B-4A5A-AB37-937E2BC345A5}" type="slidenum">
              <a:rPr lang="pt-BR" smtClean="0"/>
              <a:t>‹nº›</a:t>
            </a:fld>
            <a:endParaRPr lang="pt-BR"/>
          </a:p>
        </p:txBody>
      </p:sp>
    </p:spTree>
    <p:extLst>
      <p:ext uri="{BB962C8B-B14F-4D97-AF65-F5344CB8AC3E}">
        <p14:creationId xmlns:p14="http://schemas.microsoft.com/office/powerpoint/2010/main" val="2088102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9B7CC2-9A62-59E0-7D89-0AC9DEDBB2F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C615FBC-1D61-EBDC-50B0-078C1EF892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BDAA0056-321B-7CC5-5DEF-AC99570C6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C34D8A6-2CFE-1E94-67A0-0D2611B92792}"/>
              </a:ext>
            </a:extLst>
          </p:cNvPr>
          <p:cNvSpPr>
            <a:spLocks noGrp="1"/>
          </p:cNvSpPr>
          <p:nvPr>
            <p:ph type="dt" sz="half" idx="10"/>
          </p:nvPr>
        </p:nvSpPr>
        <p:spPr/>
        <p:txBody>
          <a:bodyPr/>
          <a:lstStyle/>
          <a:p>
            <a:fld id="{88EA9C09-5DA8-4409-A782-0B7B00DC262B}" type="datetime1">
              <a:rPr lang="pt-BR" smtClean="0"/>
              <a:t>15/07/2024</a:t>
            </a:fld>
            <a:endParaRPr lang="pt-BR"/>
          </a:p>
        </p:txBody>
      </p:sp>
      <p:sp>
        <p:nvSpPr>
          <p:cNvPr id="6" name="Espaço Reservado para Rodapé 5">
            <a:extLst>
              <a:ext uri="{FF2B5EF4-FFF2-40B4-BE49-F238E27FC236}">
                <a16:creationId xmlns:a16="http://schemas.microsoft.com/office/drawing/2014/main" id="{84597312-480F-D07C-28A6-BA6532A40F0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03E765B-A9A8-0928-C6E4-CA9C65DDBC0C}"/>
              </a:ext>
            </a:extLst>
          </p:cNvPr>
          <p:cNvSpPr>
            <a:spLocks noGrp="1"/>
          </p:cNvSpPr>
          <p:nvPr>
            <p:ph type="sldNum" sz="quarter" idx="12"/>
          </p:nvPr>
        </p:nvSpPr>
        <p:spPr/>
        <p:txBody>
          <a:bodyPr/>
          <a:lstStyle/>
          <a:p>
            <a:fld id="{FF8863E7-146B-4A5A-AB37-937E2BC345A5}" type="slidenum">
              <a:rPr lang="pt-BR" smtClean="0"/>
              <a:t>‹nº›</a:t>
            </a:fld>
            <a:endParaRPr lang="pt-BR"/>
          </a:p>
        </p:txBody>
      </p:sp>
    </p:spTree>
    <p:extLst>
      <p:ext uri="{BB962C8B-B14F-4D97-AF65-F5344CB8AC3E}">
        <p14:creationId xmlns:p14="http://schemas.microsoft.com/office/powerpoint/2010/main" val="292928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alpha val="3000"/>
          </a:schemeClr>
        </a:soli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EBBE2B43-912A-9770-1F3B-638AFEEADC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A71E5B0-29FE-7419-C50F-D79D3F69B7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2F3B2D2-D7A9-4C0B-5ACE-F825B866A2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FBE61-D556-427B-B268-AC6FD6A78655}" type="datetime1">
              <a:rPr lang="pt-BR" smtClean="0"/>
              <a:t>15/07/2024</a:t>
            </a:fld>
            <a:endParaRPr lang="pt-BR"/>
          </a:p>
        </p:txBody>
      </p:sp>
      <p:sp>
        <p:nvSpPr>
          <p:cNvPr id="5" name="Espaço Reservado para Rodapé 4">
            <a:extLst>
              <a:ext uri="{FF2B5EF4-FFF2-40B4-BE49-F238E27FC236}">
                <a16:creationId xmlns:a16="http://schemas.microsoft.com/office/drawing/2014/main" id="{E1459DD8-93EC-D3DC-8473-616586FE47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2CCAEAD-7EA4-54E0-355E-90079264FF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863E7-146B-4A5A-AB37-937E2BC345A5}" type="slidenum">
              <a:rPr lang="pt-BR" smtClean="0"/>
              <a:t>‹nº›</a:t>
            </a:fld>
            <a:endParaRPr lang="pt-BR"/>
          </a:p>
        </p:txBody>
      </p:sp>
    </p:spTree>
    <p:extLst>
      <p:ext uri="{BB962C8B-B14F-4D97-AF65-F5344CB8AC3E}">
        <p14:creationId xmlns:p14="http://schemas.microsoft.com/office/powerpoint/2010/main" val="94510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jp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png"/><Relationship Id="rId16"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2F0BE-7CAF-E408-0968-F107B77E4837}"/>
              </a:ext>
            </a:extLst>
          </p:cNvPr>
          <p:cNvSpPr>
            <a:spLocks noGrp="1"/>
          </p:cNvSpPr>
          <p:nvPr>
            <p:ph type="ctrTitle"/>
          </p:nvPr>
        </p:nvSpPr>
        <p:spPr/>
        <p:txBody>
          <a:bodyPr/>
          <a:lstStyle/>
          <a:p>
            <a:r>
              <a:rPr lang="pt-BR" b="1" dirty="0">
                <a:solidFill>
                  <a:schemeClr val="bg1">
                    <a:lumMod val="50000"/>
                  </a:schemeClr>
                </a:solidFill>
              </a:rPr>
              <a:t>2024</a:t>
            </a:r>
            <a:br>
              <a:rPr lang="pt-BR" b="1" dirty="0">
                <a:solidFill>
                  <a:schemeClr val="bg1">
                    <a:lumMod val="50000"/>
                  </a:schemeClr>
                </a:solidFill>
              </a:rPr>
            </a:br>
            <a:r>
              <a:rPr lang="pt-BR" b="1" dirty="0">
                <a:solidFill>
                  <a:schemeClr val="bg1">
                    <a:lumMod val="50000"/>
                  </a:schemeClr>
                </a:solidFill>
              </a:rPr>
              <a:t>Treinamento Técnico</a:t>
            </a:r>
          </a:p>
        </p:txBody>
      </p:sp>
      <p:sp>
        <p:nvSpPr>
          <p:cNvPr id="3" name="Subtítulo 2">
            <a:extLst>
              <a:ext uri="{FF2B5EF4-FFF2-40B4-BE49-F238E27FC236}">
                <a16:creationId xmlns:a16="http://schemas.microsoft.com/office/drawing/2014/main" id="{822105D9-A355-2B56-E54B-B6054F9AAFC0}"/>
              </a:ext>
            </a:extLst>
          </p:cNvPr>
          <p:cNvSpPr>
            <a:spLocks noGrp="1"/>
          </p:cNvSpPr>
          <p:nvPr>
            <p:ph type="subTitle" idx="1"/>
          </p:nvPr>
        </p:nvSpPr>
        <p:spPr>
          <a:xfrm>
            <a:off x="1524000" y="3966277"/>
            <a:ext cx="9144000" cy="1655762"/>
          </a:xfrm>
        </p:spPr>
        <p:txBody>
          <a:bodyPr/>
          <a:lstStyle/>
          <a:p>
            <a:r>
              <a:rPr lang="pt-BR" dirty="0"/>
              <a:t>REALFIX TINTAS INDUSTRIAIS</a:t>
            </a:r>
          </a:p>
          <a:p>
            <a:r>
              <a:rPr lang="pt-BR" b="1" dirty="0"/>
              <a:t>Tintas para Madeira</a:t>
            </a:r>
          </a:p>
        </p:txBody>
      </p:sp>
      <p:pic>
        <p:nvPicPr>
          <p:cNvPr id="4" name="Imagem 3">
            <a:extLst>
              <a:ext uri="{FF2B5EF4-FFF2-40B4-BE49-F238E27FC236}">
                <a16:creationId xmlns:a16="http://schemas.microsoft.com/office/drawing/2014/main" id="{CE2E77F4-CF28-EC54-6284-993AE5ED9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775" y="158030"/>
            <a:ext cx="2050739" cy="850373"/>
          </a:xfrm>
          <a:prstGeom prst="rect">
            <a:avLst/>
          </a:prstGeom>
        </p:spPr>
      </p:pic>
      <p:sp>
        <p:nvSpPr>
          <p:cNvPr id="5" name="Subtítulo 2">
            <a:extLst>
              <a:ext uri="{FF2B5EF4-FFF2-40B4-BE49-F238E27FC236}">
                <a16:creationId xmlns:a16="http://schemas.microsoft.com/office/drawing/2014/main" id="{584BBB9D-CE92-B43C-6B89-038C443F79D9}"/>
              </a:ext>
            </a:extLst>
          </p:cNvPr>
          <p:cNvSpPr txBox="1">
            <a:spLocks/>
          </p:cNvSpPr>
          <p:nvPr/>
        </p:nvSpPr>
        <p:spPr>
          <a:xfrm>
            <a:off x="6599273" y="6078354"/>
            <a:ext cx="9144000" cy="6680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1400" dirty="0"/>
              <a:t>William R. Alves</a:t>
            </a:r>
          </a:p>
          <a:p>
            <a:r>
              <a:rPr lang="pt-BR" sz="1400" dirty="0"/>
              <a:t>Coordenador de P&amp;D</a:t>
            </a:r>
          </a:p>
        </p:txBody>
      </p:sp>
    </p:spTree>
    <p:extLst>
      <p:ext uri="{BB962C8B-B14F-4D97-AF65-F5344CB8AC3E}">
        <p14:creationId xmlns:p14="http://schemas.microsoft.com/office/powerpoint/2010/main" val="2473429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Cantos Arredondados 19">
            <a:extLst>
              <a:ext uri="{FF2B5EF4-FFF2-40B4-BE49-F238E27FC236}">
                <a16:creationId xmlns:a16="http://schemas.microsoft.com/office/drawing/2014/main" id="{1613FC9A-62B3-7CEE-5BFF-1B4E6FD2CF91}"/>
              </a:ext>
            </a:extLst>
          </p:cNvPr>
          <p:cNvSpPr/>
          <p:nvPr/>
        </p:nvSpPr>
        <p:spPr>
          <a:xfrm>
            <a:off x="679509" y="2166008"/>
            <a:ext cx="4935524" cy="1894917"/>
          </a:xfrm>
          <a:prstGeom prst="roundRect">
            <a:avLst/>
          </a:prstGeom>
          <a:ln>
            <a:solidFill>
              <a:srgbClr val="FF313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a:p>
        </p:txBody>
      </p:sp>
      <p:pic>
        <p:nvPicPr>
          <p:cNvPr id="4" name="Imagem 3">
            <a:extLst>
              <a:ext uri="{FF2B5EF4-FFF2-40B4-BE49-F238E27FC236}">
                <a16:creationId xmlns:a16="http://schemas.microsoft.com/office/drawing/2014/main" id="{53A1A80F-2E16-4928-980A-D5CFC52D6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0485" y="97013"/>
            <a:ext cx="2520129" cy="1072567"/>
          </a:xfrm>
          <a:prstGeom prst="rect">
            <a:avLst/>
          </a:prstGeom>
        </p:spPr>
      </p:pic>
      <p:sp>
        <p:nvSpPr>
          <p:cNvPr id="28" name="Título 1">
            <a:extLst>
              <a:ext uri="{FF2B5EF4-FFF2-40B4-BE49-F238E27FC236}">
                <a16:creationId xmlns:a16="http://schemas.microsoft.com/office/drawing/2014/main" id="{F62BDCF0-66F7-C756-332D-77174A0B40B2}"/>
              </a:ext>
            </a:extLst>
          </p:cNvPr>
          <p:cNvSpPr>
            <a:spLocks noGrp="1"/>
          </p:cNvSpPr>
          <p:nvPr>
            <p:ph type="title"/>
          </p:nvPr>
        </p:nvSpPr>
        <p:spPr>
          <a:xfrm>
            <a:off x="0" y="353342"/>
            <a:ext cx="10515600" cy="559908"/>
          </a:xfrm>
        </p:spPr>
        <p:txBody>
          <a:bodyPr>
            <a:noAutofit/>
          </a:bodyPr>
          <a:lstStyle/>
          <a:p>
            <a:pPr algn="ctr"/>
            <a:r>
              <a:rPr lang="pt-BR" sz="2400" b="1" dirty="0">
                <a:solidFill>
                  <a:schemeClr val="bg1">
                    <a:lumMod val="50000"/>
                  </a:schemeClr>
                </a:solidFill>
                <a:latin typeface="+mn-lt"/>
                <a:cs typeface="Arial" panose="020B0604020202020204" pitchFamily="34" charset="0"/>
              </a:rPr>
              <a:t>INSTITUCIONAL</a:t>
            </a:r>
          </a:p>
        </p:txBody>
      </p:sp>
      <p:sp>
        <p:nvSpPr>
          <p:cNvPr id="7" name="Rectangle 1">
            <a:extLst>
              <a:ext uri="{FF2B5EF4-FFF2-40B4-BE49-F238E27FC236}">
                <a16:creationId xmlns:a16="http://schemas.microsoft.com/office/drawing/2014/main" id="{F2C14FF9-6218-39C3-ED0E-5C0DD282FCE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7" name="Imagem 16">
            <a:extLst>
              <a:ext uri="{FF2B5EF4-FFF2-40B4-BE49-F238E27FC236}">
                <a16:creationId xmlns:a16="http://schemas.microsoft.com/office/drawing/2014/main" id="{D461DA9F-6AF0-1E95-6B7F-4148275E7449}"/>
              </a:ext>
            </a:extLst>
          </p:cNvPr>
          <p:cNvPicPr>
            <a:picLocks noChangeAspect="1"/>
          </p:cNvPicPr>
          <p:nvPr/>
        </p:nvPicPr>
        <p:blipFill>
          <a:blip r:embed="rId3"/>
          <a:stretch>
            <a:fillRect/>
          </a:stretch>
        </p:blipFill>
        <p:spPr>
          <a:xfrm>
            <a:off x="0" y="20133"/>
            <a:ext cx="12192000" cy="6817734"/>
          </a:xfrm>
          <a:prstGeom prst="rect">
            <a:avLst/>
          </a:prstGeom>
        </p:spPr>
      </p:pic>
      <p:sp>
        <p:nvSpPr>
          <p:cNvPr id="19" name="CaixaDeTexto 18">
            <a:extLst>
              <a:ext uri="{FF2B5EF4-FFF2-40B4-BE49-F238E27FC236}">
                <a16:creationId xmlns:a16="http://schemas.microsoft.com/office/drawing/2014/main" id="{C9CAC434-BD56-9311-E4F8-7CAEF1C7F477}"/>
              </a:ext>
            </a:extLst>
          </p:cNvPr>
          <p:cNvSpPr txBox="1"/>
          <p:nvPr/>
        </p:nvSpPr>
        <p:spPr>
          <a:xfrm>
            <a:off x="679509" y="2305897"/>
            <a:ext cx="5083728" cy="1569660"/>
          </a:xfrm>
          <a:prstGeom prst="rect">
            <a:avLst/>
          </a:prstGeom>
          <a:solidFill>
            <a:srgbClr val="A3636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pt-BR" sz="4800" b="1" dirty="0">
                <a:solidFill>
                  <a:schemeClr val="bg1"/>
                </a:solidFill>
              </a:rPr>
              <a:t>Apresentação de Produtos</a:t>
            </a:r>
          </a:p>
        </p:txBody>
      </p:sp>
    </p:spTree>
    <p:extLst>
      <p:ext uri="{BB962C8B-B14F-4D97-AF65-F5344CB8AC3E}">
        <p14:creationId xmlns:p14="http://schemas.microsoft.com/office/powerpoint/2010/main" val="297569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3A1A80F-2E16-4928-980A-D5CFC52D6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5041" y="97014"/>
            <a:ext cx="1315573" cy="559908"/>
          </a:xfrm>
          <a:prstGeom prst="rect">
            <a:avLst/>
          </a:prstGeom>
        </p:spPr>
      </p:pic>
      <p:sp>
        <p:nvSpPr>
          <p:cNvPr id="28" name="Título 1">
            <a:extLst>
              <a:ext uri="{FF2B5EF4-FFF2-40B4-BE49-F238E27FC236}">
                <a16:creationId xmlns:a16="http://schemas.microsoft.com/office/drawing/2014/main" id="{F62BDCF0-66F7-C756-332D-77174A0B40B2}"/>
              </a:ext>
            </a:extLst>
          </p:cNvPr>
          <p:cNvSpPr>
            <a:spLocks noGrp="1"/>
          </p:cNvSpPr>
          <p:nvPr>
            <p:ph type="title"/>
          </p:nvPr>
        </p:nvSpPr>
        <p:spPr>
          <a:xfrm>
            <a:off x="187875" y="73388"/>
            <a:ext cx="10515600" cy="559908"/>
          </a:xfrm>
        </p:spPr>
        <p:txBody>
          <a:bodyPr>
            <a:noAutofit/>
          </a:bodyPr>
          <a:lstStyle/>
          <a:p>
            <a:r>
              <a:rPr lang="pt-BR" sz="2400" b="1" dirty="0">
                <a:latin typeface="+mn-lt"/>
                <a:cs typeface="Arial" panose="020B0604020202020204" pitchFamily="34" charset="0"/>
              </a:rPr>
              <a:t>Certificações</a:t>
            </a:r>
          </a:p>
        </p:txBody>
      </p:sp>
      <p:sp>
        <p:nvSpPr>
          <p:cNvPr id="7" name="Rectangle 1">
            <a:extLst>
              <a:ext uri="{FF2B5EF4-FFF2-40B4-BE49-F238E27FC236}">
                <a16:creationId xmlns:a16="http://schemas.microsoft.com/office/drawing/2014/main" id="{F2C14FF9-6218-39C3-ED0E-5C0DD282FCE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9" name="Picture 2">
            <a:extLst>
              <a:ext uri="{FF2B5EF4-FFF2-40B4-BE49-F238E27FC236}">
                <a16:creationId xmlns:a16="http://schemas.microsoft.com/office/drawing/2014/main" id="{ECA8E35D-8A84-BE63-85E3-D48B45B52B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88" r="9804"/>
          <a:stretch/>
        </p:blipFill>
        <p:spPr bwMode="auto">
          <a:xfrm>
            <a:off x="8875888" y="982387"/>
            <a:ext cx="2845252" cy="26847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DEBAC942-03F1-B90E-AE1D-E4ED6C267D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07" r="4516"/>
          <a:stretch/>
        </p:blipFill>
        <p:spPr bwMode="auto">
          <a:xfrm>
            <a:off x="470860" y="1015531"/>
            <a:ext cx="2948803" cy="25693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BC7B8EE1-AF4A-C0D2-ED3F-316E934872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548" r="6756"/>
          <a:stretch/>
        </p:blipFill>
        <p:spPr bwMode="auto">
          <a:xfrm>
            <a:off x="402143" y="3482501"/>
            <a:ext cx="2948803" cy="26191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307B4319-447F-2210-4570-F2245D54B32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575" r="12176"/>
          <a:stretch/>
        </p:blipFill>
        <p:spPr bwMode="auto">
          <a:xfrm>
            <a:off x="3898275" y="4186105"/>
            <a:ext cx="2231436" cy="23341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8846FE54-30FD-1199-9ABA-54F51E05361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519" t="14660" r="10172" b="10415"/>
          <a:stretch/>
        </p:blipFill>
        <p:spPr bwMode="auto">
          <a:xfrm>
            <a:off x="6129711" y="4487280"/>
            <a:ext cx="3134766" cy="23096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SO 14001 – Oleo-Mac Brasil">
            <a:extLst>
              <a:ext uri="{FF2B5EF4-FFF2-40B4-BE49-F238E27FC236}">
                <a16:creationId xmlns:a16="http://schemas.microsoft.com/office/drawing/2014/main" id="{584E5E14-EEE9-7FC0-64DE-9FE44599E71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019" r="19121"/>
          <a:stretch/>
        </p:blipFill>
        <p:spPr bwMode="auto">
          <a:xfrm>
            <a:off x="9136092" y="4187022"/>
            <a:ext cx="3134766" cy="26791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40BFD852-6F6E-3750-8D4E-3AB0D77EC5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59596" y="1635153"/>
            <a:ext cx="3772246" cy="1379227"/>
          </a:xfrm>
          <a:prstGeom prst="rect">
            <a:avLst/>
          </a:prstGeom>
          <a:noFill/>
          <a:extLst>
            <a:ext uri="{909E8E84-426E-40DD-AFC4-6F175D3DCCD1}">
              <a14:hiddenFill xmlns:a14="http://schemas.microsoft.com/office/drawing/2010/main">
                <a:solidFill>
                  <a:srgbClr val="FFFFFF"/>
                </a:solidFill>
              </a14:hiddenFill>
            </a:ext>
          </a:extLst>
        </p:spPr>
      </p:pic>
      <p:cxnSp>
        <p:nvCxnSpPr>
          <p:cNvPr id="2" name="Conector reto 1">
            <a:extLst>
              <a:ext uri="{FF2B5EF4-FFF2-40B4-BE49-F238E27FC236}">
                <a16:creationId xmlns:a16="http://schemas.microsoft.com/office/drawing/2014/main" id="{ABCC1316-EF50-B758-08D4-50C523D82848}"/>
              </a:ext>
            </a:extLst>
          </p:cNvPr>
          <p:cNvCxnSpPr>
            <a:cxnSpLocks/>
          </p:cNvCxnSpPr>
          <p:nvPr/>
        </p:nvCxnSpPr>
        <p:spPr>
          <a:xfrm>
            <a:off x="22355" y="643457"/>
            <a:ext cx="45416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14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1A041054-8ADB-E8DD-933C-7B44B590C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1055" y="142801"/>
            <a:ext cx="1359889" cy="563901"/>
          </a:xfrm>
          <a:prstGeom prst="rect">
            <a:avLst/>
          </a:prstGeom>
        </p:spPr>
      </p:pic>
      <p:cxnSp>
        <p:nvCxnSpPr>
          <p:cNvPr id="3" name="Conector reto 2">
            <a:extLst>
              <a:ext uri="{FF2B5EF4-FFF2-40B4-BE49-F238E27FC236}">
                <a16:creationId xmlns:a16="http://schemas.microsoft.com/office/drawing/2014/main" id="{84AA1B81-43BC-E1C1-75A2-DBD2F4DEB078}"/>
              </a:ext>
            </a:extLst>
          </p:cNvPr>
          <p:cNvCxnSpPr>
            <a:cxnSpLocks/>
          </p:cNvCxnSpPr>
          <p:nvPr/>
        </p:nvCxnSpPr>
        <p:spPr>
          <a:xfrm>
            <a:off x="22355" y="643457"/>
            <a:ext cx="45416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tângulo: Cantos Superiores, Um Arredondado e Um Recortado 7">
            <a:extLst>
              <a:ext uri="{FF2B5EF4-FFF2-40B4-BE49-F238E27FC236}">
                <a16:creationId xmlns:a16="http://schemas.microsoft.com/office/drawing/2014/main" id="{9BB6F881-3F62-99E7-9804-4C863868118C}"/>
              </a:ext>
            </a:extLst>
          </p:cNvPr>
          <p:cNvSpPr/>
          <p:nvPr/>
        </p:nvSpPr>
        <p:spPr>
          <a:xfrm>
            <a:off x="0" y="6631387"/>
            <a:ext cx="12192000" cy="226611"/>
          </a:xfrm>
          <a:prstGeom prst="snip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a:extLst>
              <a:ext uri="{FF2B5EF4-FFF2-40B4-BE49-F238E27FC236}">
                <a16:creationId xmlns:a16="http://schemas.microsoft.com/office/drawing/2014/main" id="{3E76A324-DB6F-CF28-EF6F-7AB6FF3DDC6B}"/>
              </a:ext>
            </a:extLst>
          </p:cNvPr>
          <p:cNvPicPr>
            <a:picLocks noChangeAspect="1"/>
          </p:cNvPicPr>
          <p:nvPr/>
        </p:nvPicPr>
        <p:blipFill rotWithShape="1">
          <a:blip r:embed="rId3">
            <a:extLst>
              <a:ext uri="{28A0092B-C50C-407E-A947-70E740481C1C}">
                <a14:useLocalDpi xmlns:a14="http://schemas.microsoft.com/office/drawing/2010/main" val="0"/>
              </a:ext>
            </a:extLst>
          </a:blip>
          <a:srcRect l="36715" t="26977" r="35727" b="27286"/>
          <a:stretch/>
        </p:blipFill>
        <p:spPr>
          <a:xfrm>
            <a:off x="22355" y="5707921"/>
            <a:ext cx="963946" cy="899887"/>
          </a:xfrm>
          <a:prstGeom prst="rect">
            <a:avLst/>
          </a:prstGeom>
        </p:spPr>
      </p:pic>
      <p:pic>
        <p:nvPicPr>
          <p:cNvPr id="2" name="Picture 2">
            <a:extLst>
              <a:ext uri="{FF2B5EF4-FFF2-40B4-BE49-F238E27FC236}">
                <a16:creationId xmlns:a16="http://schemas.microsoft.com/office/drawing/2014/main" id="{9018C01F-2CFA-910D-1193-5A3EF3851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4471" y="1380117"/>
            <a:ext cx="2782957" cy="9276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218456E-71D6-EB06-178E-5AD7B71860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3924" y="4876755"/>
            <a:ext cx="2114952" cy="14929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ontos de Coletas - tampinhasolidaria-com">
            <a:extLst>
              <a:ext uri="{FF2B5EF4-FFF2-40B4-BE49-F238E27FC236}">
                <a16:creationId xmlns:a16="http://schemas.microsoft.com/office/drawing/2014/main" id="{1DE4E730-0750-7CD1-3F5B-E3D393EC98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1211" y="2739652"/>
            <a:ext cx="2013773" cy="2013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omo separar o lixo (sem dor de cabeça) – Info Sustentável">
            <a:extLst>
              <a:ext uri="{FF2B5EF4-FFF2-40B4-BE49-F238E27FC236}">
                <a16:creationId xmlns:a16="http://schemas.microsoft.com/office/drawing/2014/main" id="{A6F84B3A-61FE-557B-7493-2A1C8BF712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9586" y="989625"/>
            <a:ext cx="2043003" cy="19346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Consumo de água e energia – SEMOBI- LAI">
            <a:extLst>
              <a:ext uri="{FF2B5EF4-FFF2-40B4-BE49-F238E27FC236}">
                <a16:creationId xmlns:a16="http://schemas.microsoft.com/office/drawing/2014/main" id="{E53AA903-43E1-01B3-D1ED-F0AAB6C70F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62431" y="957998"/>
            <a:ext cx="2961588" cy="17584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Vetores de Produto Do Agricultor De Eco e mais imagens de Legume - Legume,  Cesto, Fruta - iStock">
            <a:extLst>
              <a:ext uri="{FF2B5EF4-FFF2-40B4-BE49-F238E27FC236}">
                <a16:creationId xmlns:a16="http://schemas.microsoft.com/office/drawing/2014/main" id="{3F59E15E-197E-EA77-450F-3443491CD49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2726"/>
          <a:stretch/>
        </p:blipFill>
        <p:spPr bwMode="auto">
          <a:xfrm>
            <a:off x="4470389" y="4876955"/>
            <a:ext cx="2196111" cy="169702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a:extLst>
              <a:ext uri="{FF2B5EF4-FFF2-40B4-BE49-F238E27FC236}">
                <a16:creationId xmlns:a16="http://schemas.microsoft.com/office/drawing/2014/main" id="{FB15398E-5273-7E83-AE34-6EAA2DED2915}"/>
              </a:ext>
            </a:extLst>
          </p:cNvPr>
          <p:cNvPicPr>
            <a:picLocks noChangeAspect="1"/>
          </p:cNvPicPr>
          <p:nvPr/>
        </p:nvPicPr>
        <p:blipFill rotWithShape="1">
          <a:blip r:embed="rId10">
            <a:extLst>
              <a:ext uri="{28A0092B-C50C-407E-A947-70E740481C1C}">
                <a14:useLocalDpi xmlns:a14="http://schemas.microsoft.com/office/drawing/2010/main" val="0"/>
              </a:ext>
            </a:extLst>
          </a:blip>
          <a:srcRect l="10592" t="10083" r="8787" b="15371"/>
          <a:stretch/>
        </p:blipFill>
        <p:spPr>
          <a:xfrm>
            <a:off x="4394933" y="2557112"/>
            <a:ext cx="2392477" cy="2212161"/>
          </a:xfrm>
          <a:prstGeom prst="rect">
            <a:avLst/>
          </a:prstGeom>
        </p:spPr>
      </p:pic>
      <p:pic>
        <p:nvPicPr>
          <p:cNvPr id="16" name="Imagem 15">
            <a:extLst>
              <a:ext uri="{FF2B5EF4-FFF2-40B4-BE49-F238E27FC236}">
                <a16:creationId xmlns:a16="http://schemas.microsoft.com/office/drawing/2014/main" id="{10A71465-9F2B-69C6-5B06-519C008B269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72543" y="2936420"/>
            <a:ext cx="1675918" cy="2107272"/>
          </a:xfrm>
          <a:prstGeom prst="rect">
            <a:avLst/>
          </a:prstGeom>
        </p:spPr>
      </p:pic>
      <p:pic>
        <p:nvPicPr>
          <p:cNvPr id="18" name="Imagem 17">
            <a:extLst>
              <a:ext uri="{FF2B5EF4-FFF2-40B4-BE49-F238E27FC236}">
                <a16:creationId xmlns:a16="http://schemas.microsoft.com/office/drawing/2014/main" id="{C3521BF0-4509-9132-53B9-F0C05AEC764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3355" y="999758"/>
            <a:ext cx="2013773" cy="2013773"/>
          </a:xfrm>
          <a:prstGeom prst="rect">
            <a:avLst/>
          </a:prstGeom>
        </p:spPr>
      </p:pic>
      <p:pic>
        <p:nvPicPr>
          <p:cNvPr id="20" name="Imagem 19">
            <a:extLst>
              <a:ext uri="{FF2B5EF4-FFF2-40B4-BE49-F238E27FC236}">
                <a16:creationId xmlns:a16="http://schemas.microsoft.com/office/drawing/2014/main" id="{8DE89A3D-3A9F-B598-51A8-3B93B8AE89B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5456" y="3109064"/>
            <a:ext cx="1934628" cy="1934628"/>
          </a:xfrm>
          <a:prstGeom prst="rect">
            <a:avLst/>
          </a:prstGeom>
        </p:spPr>
      </p:pic>
      <p:pic>
        <p:nvPicPr>
          <p:cNvPr id="1028" name="Picture 4" descr="Comunicação – Página: 20 – SOGI">
            <a:extLst>
              <a:ext uri="{FF2B5EF4-FFF2-40B4-BE49-F238E27FC236}">
                <a16:creationId xmlns:a16="http://schemas.microsoft.com/office/drawing/2014/main" id="{C3E03ACF-F711-8D66-F6DD-68F2B90DFB0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00562" y="5345962"/>
            <a:ext cx="2218557" cy="1044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6C028902-F32D-B4F8-5642-1E65A2FCFD8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17770" y="5133964"/>
            <a:ext cx="23622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m 16">
            <a:extLst>
              <a:ext uri="{FF2B5EF4-FFF2-40B4-BE49-F238E27FC236}">
                <a16:creationId xmlns:a16="http://schemas.microsoft.com/office/drawing/2014/main" id="{2645587C-B796-79A3-4A24-9F69F70FA0F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588786" y="2893890"/>
            <a:ext cx="1758442" cy="1758442"/>
          </a:xfrm>
          <a:prstGeom prst="rect">
            <a:avLst/>
          </a:prstGeom>
        </p:spPr>
      </p:pic>
      <p:sp>
        <p:nvSpPr>
          <p:cNvPr id="21" name="Título 1">
            <a:extLst>
              <a:ext uri="{FF2B5EF4-FFF2-40B4-BE49-F238E27FC236}">
                <a16:creationId xmlns:a16="http://schemas.microsoft.com/office/drawing/2014/main" id="{A8820804-35E1-ACBE-BE70-4920934595B0}"/>
              </a:ext>
            </a:extLst>
          </p:cNvPr>
          <p:cNvSpPr txBox="1">
            <a:spLocks/>
          </p:cNvSpPr>
          <p:nvPr/>
        </p:nvSpPr>
        <p:spPr>
          <a:xfrm>
            <a:off x="215456" y="56448"/>
            <a:ext cx="10515600" cy="5599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400" b="1" dirty="0">
                <a:latin typeface="+mn-lt"/>
                <a:cs typeface="Arial" panose="020B0604020202020204" pitchFamily="34" charset="0"/>
              </a:rPr>
              <a:t>Programas Institucionais</a:t>
            </a:r>
          </a:p>
        </p:txBody>
      </p:sp>
    </p:spTree>
    <p:extLst>
      <p:ext uri="{BB962C8B-B14F-4D97-AF65-F5344CB8AC3E}">
        <p14:creationId xmlns:p14="http://schemas.microsoft.com/office/powerpoint/2010/main" val="1279138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3A1A80F-2E16-4928-980A-D5CFC52D6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5041" y="97014"/>
            <a:ext cx="1315573" cy="559908"/>
          </a:xfrm>
          <a:prstGeom prst="rect">
            <a:avLst/>
          </a:prstGeom>
        </p:spPr>
      </p:pic>
      <p:sp>
        <p:nvSpPr>
          <p:cNvPr id="28" name="Título 1">
            <a:extLst>
              <a:ext uri="{FF2B5EF4-FFF2-40B4-BE49-F238E27FC236}">
                <a16:creationId xmlns:a16="http://schemas.microsoft.com/office/drawing/2014/main" id="{F62BDCF0-66F7-C756-332D-77174A0B40B2}"/>
              </a:ext>
            </a:extLst>
          </p:cNvPr>
          <p:cNvSpPr>
            <a:spLocks noGrp="1"/>
          </p:cNvSpPr>
          <p:nvPr>
            <p:ph type="title"/>
          </p:nvPr>
        </p:nvSpPr>
        <p:spPr>
          <a:xfrm>
            <a:off x="0" y="353342"/>
            <a:ext cx="10515600" cy="559908"/>
          </a:xfrm>
        </p:spPr>
        <p:txBody>
          <a:bodyPr>
            <a:noAutofit/>
          </a:bodyPr>
          <a:lstStyle/>
          <a:p>
            <a:pPr algn="ctr"/>
            <a:r>
              <a:rPr lang="pt-BR" sz="2400" b="1" dirty="0">
                <a:solidFill>
                  <a:srgbClr val="0C4812"/>
                </a:solidFill>
                <a:latin typeface="+mn-lt"/>
                <a:cs typeface="Arial" panose="020B0604020202020204" pitchFamily="34" charset="0"/>
              </a:rPr>
              <a:t>TIPOS DE MADEIRA – PROTEÇÃO E EMBELEZAMENTO</a:t>
            </a:r>
          </a:p>
        </p:txBody>
      </p:sp>
      <p:pic>
        <p:nvPicPr>
          <p:cNvPr id="1030" name="Picture 6" descr="Madeiramento | Madeiras de Lei">
            <a:extLst>
              <a:ext uri="{FF2B5EF4-FFF2-40B4-BE49-F238E27FC236}">
                <a16:creationId xmlns:a16="http://schemas.microsoft.com/office/drawing/2014/main" id="{46978681-03C7-7DB8-A352-7E1272EA93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6" t="12319" r="2491" b="24125"/>
          <a:stretch/>
        </p:blipFill>
        <p:spPr bwMode="auto">
          <a:xfrm>
            <a:off x="191386" y="1103693"/>
            <a:ext cx="5300281" cy="33955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orro de madeira para teto: dicas, vantagens e como aplicar - Blog Wood  Prime">
            <a:extLst>
              <a:ext uri="{FF2B5EF4-FFF2-40B4-BE49-F238E27FC236}">
                <a16:creationId xmlns:a16="http://schemas.microsoft.com/office/drawing/2014/main" id="{2E826BE6-B034-7884-040E-6FDF00E56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942" y="1209760"/>
            <a:ext cx="5258645" cy="31813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Madeiramento | Madeiras de Lei">
            <a:extLst>
              <a:ext uri="{FF2B5EF4-FFF2-40B4-BE49-F238E27FC236}">
                <a16:creationId xmlns:a16="http://schemas.microsoft.com/office/drawing/2014/main" id="{01CB2DFC-84CB-CC82-8CEA-A0B4056AC4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6" t="75436" r="80571" b="3285"/>
          <a:stretch/>
        </p:blipFill>
        <p:spPr bwMode="auto">
          <a:xfrm>
            <a:off x="5442967" y="1120471"/>
            <a:ext cx="897785" cy="11368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Madeiramento | Madeiras de Lei">
            <a:extLst>
              <a:ext uri="{FF2B5EF4-FFF2-40B4-BE49-F238E27FC236}">
                <a16:creationId xmlns:a16="http://schemas.microsoft.com/office/drawing/2014/main" id="{149228CF-317F-88DD-E327-75A5CD72F0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754" t="75436" r="48731" b="3285"/>
          <a:stretch/>
        </p:blipFill>
        <p:spPr bwMode="auto">
          <a:xfrm>
            <a:off x="5471593" y="3362384"/>
            <a:ext cx="931178" cy="11368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Madeiramento | Madeiras de Lei">
            <a:extLst>
              <a:ext uri="{FF2B5EF4-FFF2-40B4-BE49-F238E27FC236}">
                <a16:creationId xmlns:a16="http://schemas.microsoft.com/office/drawing/2014/main" id="{22A00209-47F9-6C75-F4C4-EF5DAFE9FD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78" t="75436" r="64507" b="3285"/>
          <a:stretch/>
        </p:blipFill>
        <p:spPr bwMode="auto">
          <a:xfrm>
            <a:off x="5442967" y="2248950"/>
            <a:ext cx="931178" cy="113686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593670DD-203C-7976-D8D9-E3C64D8A6635}"/>
              </a:ext>
            </a:extLst>
          </p:cNvPr>
          <p:cNvPicPr>
            <a:picLocks noChangeAspect="1"/>
          </p:cNvPicPr>
          <p:nvPr/>
        </p:nvPicPr>
        <p:blipFill>
          <a:blip r:embed="rId5"/>
          <a:stretch>
            <a:fillRect/>
          </a:stretch>
        </p:blipFill>
        <p:spPr>
          <a:xfrm>
            <a:off x="259661" y="4689695"/>
            <a:ext cx="2936545" cy="1912307"/>
          </a:xfrm>
          <a:prstGeom prst="rect">
            <a:avLst/>
          </a:prstGeom>
        </p:spPr>
      </p:pic>
    </p:spTree>
    <p:extLst>
      <p:ext uri="{BB962C8B-B14F-4D97-AF65-F5344CB8AC3E}">
        <p14:creationId xmlns:p14="http://schemas.microsoft.com/office/powerpoint/2010/main" val="2148602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3A1A80F-2E16-4928-980A-D5CFC52D6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5038" y="97013"/>
            <a:ext cx="1315576" cy="559909"/>
          </a:xfrm>
          <a:prstGeom prst="rect">
            <a:avLst/>
          </a:prstGeom>
        </p:spPr>
      </p:pic>
      <p:sp>
        <p:nvSpPr>
          <p:cNvPr id="28" name="Título 1">
            <a:extLst>
              <a:ext uri="{FF2B5EF4-FFF2-40B4-BE49-F238E27FC236}">
                <a16:creationId xmlns:a16="http://schemas.microsoft.com/office/drawing/2014/main" id="{F62BDCF0-66F7-C756-332D-77174A0B40B2}"/>
              </a:ext>
            </a:extLst>
          </p:cNvPr>
          <p:cNvSpPr>
            <a:spLocks noGrp="1"/>
          </p:cNvSpPr>
          <p:nvPr>
            <p:ph type="title"/>
          </p:nvPr>
        </p:nvSpPr>
        <p:spPr>
          <a:xfrm>
            <a:off x="0" y="353342"/>
            <a:ext cx="10515600" cy="559908"/>
          </a:xfrm>
        </p:spPr>
        <p:txBody>
          <a:bodyPr>
            <a:noAutofit/>
          </a:bodyPr>
          <a:lstStyle/>
          <a:p>
            <a:pPr algn="ctr"/>
            <a:r>
              <a:rPr lang="pt-BR" sz="3600" b="1" dirty="0">
                <a:solidFill>
                  <a:schemeClr val="bg1">
                    <a:lumMod val="50000"/>
                  </a:schemeClr>
                </a:solidFill>
                <a:latin typeface="+mn-lt"/>
                <a:cs typeface="Arial" panose="020B0604020202020204" pitchFamily="34" charset="0"/>
              </a:rPr>
              <a:t>Tingidores e Esmaltes PU</a:t>
            </a:r>
          </a:p>
        </p:txBody>
      </p:sp>
      <p:pic>
        <p:nvPicPr>
          <p:cNvPr id="6" name="Picture 2" descr="TIPOS DE MADEIRA: CONHEÇA AS PRINCIPAIS ESPÉCIES DA MADEIRA BRASILEIRA – Na  Natureza">
            <a:extLst>
              <a:ext uri="{FF2B5EF4-FFF2-40B4-BE49-F238E27FC236}">
                <a16:creationId xmlns:a16="http://schemas.microsoft.com/office/drawing/2014/main" id="{9DD765DF-4513-875F-B588-C3B53FCD5A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118" t="3185" r="3380" b="3727"/>
          <a:stretch/>
        </p:blipFill>
        <p:spPr bwMode="auto">
          <a:xfrm>
            <a:off x="9630561" y="4434278"/>
            <a:ext cx="1770078" cy="167453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718D9F30-A8C3-B41A-E09D-C3E7323A1BED}"/>
              </a:ext>
            </a:extLst>
          </p:cNvPr>
          <p:cNvSpPr txBox="1"/>
          <p:nvPr/>
        </p:nvSpPr>
        <p:spPr>
          <a:xfrm>
            <a:off x="426279" y="1301229"/>
            <a:ext cx="7337571" cy="3970318"/>
          </a:xfrm>
          <a:prstGeom prst="rect">
            <a:avLst/>
          </a:prstGeom>
          <a:noFill/>
        </p:spPr>
        <p:txBody>
          <a:bodyPr wrap="square">
            <a:spAutoFit/>
          </a:bodyPr>
          <a:lstStyle/>
          <a:p>
            <a:r>
              <a:rPr lang="pt-BR" b="1" dirty="0">
                <a:solidFill>
                  <a:srgbClr val="C00000"/>
                </a:solidFill>
              </a:rPr>
              <a:t>TINGIDORES:</a:t>
            </a:r>
          </a:p>
          <a:p>
            <a:endParaRPr lang="pt-BR" dirty="0"/>
          </a:p>
          <a:p>
            <a:pPr algn="just"/>
            <a:r>
              <a:rPr lang="pt-BR" dirty="0"/>
              <a:t>Desenvolvidos especialmente para dar tonalidades para a madeira ou MDF. Pequenas quantidades, difícil controlar a aplicação uma vez que excessos podem alterar a camada aplicada, o que pode alterar significativamente </a:t>
            </a:r>
            <a:r>
              <a:rPr lang="pt-BR" i="1" dirty="0"/>
              <a:t>a cor do tingimento </a:t>
            </a:r>
            <a:r>
              <a:rPr lang="pt-BR" dirty="0"/>
              <a:t>que também pode sofrer </a:t>
            </a:r>
            <a:r>
              <a:rPr lang="pt-BR" i="1" dirty="0"/>
              <a:t>variações</a:t>
            </a:r>
            <a:r>
              <a:rPr lang="pt-BR" dirty="0"/>
              <a:t> de acordo com o tipo da madeira. Requer a aplicação posterior de verniz ou PU.</a:t>
            </a:r>
          </a:p>
          <a:p>
            <a:endParaRPr lang="pt-BR" dirty="0"/>
          </a:p>
          <a:p>
            <a:endParaRPr lang="pt-BR" dirty="0"/>
          </a:p>
          <a:p>
            <a:r>
              <a:rPr lang="pt-BR" b="1" dirty="0">
                <a:solidFill>
                  <a:srgbClr val="002060"/>
                </a:solidFill>
              </a:rPr>
              <a:t>POLIURETANOS: </a:t>
            </a:r>
          </a:p>
          <a:p>
            <a:endParaRPr lang="pt-BR" dirty="0"/>
          </a:p>
          <a:p>
            <a:pPr algn="just"/>
            <a:r>
              <a:rPr lang="pt-BR" dirty="0"/>
              <a:t>Desenvolvidos para dar tonalidade, proteção e embelezamento para a madeira ou MDF. Apresentam maior durabilidade, menor variação de tonalidade que os tingidores. Dispensa aplicação posterior.</a:t>
            </a:r>
          </a:p>
        </p:txBody>
      </p:sp>
    </p:spTree>
    <p:extLst>
      <p:ext uri="{BB962C8B-B14F-4D97-AF65-F5344CB8AC3E}">
        <p14:creationId xmlns:p14="http://schemas.microsoft.com/office/powerpoint/2010/main" val="4095278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3A1A80F-2E16-4928-980A-D5CFC52D6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3128" y="71847"/>
            <a:ext cx="1644598" cy="699941"/>
          </a:xfrm>
          <a:prstGeom prst="rect">
            <a:avLst/>
          </a:prstGeom>
        </p:spPr>
      </p:pic>
      <p:sp>
        <p:nvSpPr>
          <p:cNvPr id="28" name="Título 1">
            <a:extLst>
              <a:ext uri="{FF2B5EF4-FFF2-40B4-BE49-F238E27FC236}">
                <a16:creationId xmlns:a16="http://schemas.microsoft.com/office/drawing/2014/main" id="{F62BDCF0-66F7-C756-332D-77174A0B40B2}"/>
              </a:ext>
            </a:extLst>
          </p:cNvPr>
          <p:cNvSpPr>
            <a:spLocks noGrp="1"/>
          </p:cNvSpPr>
          <p:nvPr>
            <p:ph type="title"/>
          </p:nvPr>
        </p:nvSpPr>
        <p:spPr>
          <a:xfrm>
            <a:off x="0" y="353342"/>
            <a:ext cx="10515600" cy="559908"/>
          </a:xfrm>
        </p:spPr>
        <p:txBody>
          <a:bodyPr>
            <a:noAutofit/>
          </a:bodyPr>
          <a:lstStyle/>
          <a:p>
            <a:pPr algn="ctr"/>
            <a:r>
              <a:rPr lang="pt-BR" sz="3200" b="1" dirty="0">
                <a:solidFill>
                  <a:schemeClr val="bg1">
                    <a:lumMod val="50000"/>
                  </a:schemeClr>
                </a:solidFill>
                <a:latin typeface="+mn-lt"/>
                <a:cs typeface="Arial" panose="020B0604020202020204" pitchFamily="34" charset="0"/>
              </a:rPr>
              <a:t>PRODUTOS LEF</a:t>
            </a:r>
          </a:p>
        </p:txBody>
      </p:sp>
      <p:sp>
        <p:nvSpPr>
          <p:cNvPr id="7" name="CaixaDeTexto 6">
            <a:extLst>
              <a:ext uri="{FF2B5EF4-FFF2-40B4-BE49-F238E27FC236}">
                <a16:creationId xmlns:a16="http://schemas.microsoft.com/office/drawing/2014/main" id="{5336A8D1-3067-1D95-60D8-4384CCBFF9C5}"/>
              </a:ext>
            </a:extLst>
          </p:cNvPr>
          <p:cNvSpPr txBox="1"/>
          <p:nvPr/>
        </p:nvSpPr>
        <p:spPr>
          <a:xfrm>
            <a:off x="425155" y="1488856"/>
            <a:ext cx="11252320" cy="4339650"/>
          </a:xfrm>
          <a:prstGeom prst="rect">
            <a:avLst/>
          </a:prstGeom>
          <a:noFill/>
        </p:spPr>
        <p:txBody>
          <a:bodyPr wrap="square">
            <a:spAutoFit/>
          </a:bodyPr>
          <a:lstStyle/>
          <a:p>
            <a:r>
              <a:rPr lang="pt-BR" b="1" dirty="0">
                <a:solidFill>
                  <a:srgbClr val="C00000"/>
                </a:solidFill>
              </a:rPr>
              <a:t>036VZ031 - VERNIZ PU B20 HS</a:t>
            </a:r>
          </a:p>
          <a:p>
            <a:endParaRPr lang="pt-BR" sz="1000" dirty="0"/>
          </a:p>
          <a:p>
            <a:pPr algn="just"/>
            <a:r>
              <a:rPr lang="pt-BR" dirty="0"/>
              <a:t>Verniz PU, alto sólidos, obtido através de matérias primas selecionadas com resinas modificadas, apresenta aspecto suave e duradouro. Sua composição privilegia agentes de superfície responsáveis pela maciez e toque ao final da cura do polímero. Sua taxa de evaporação balanceada traz equilíbrio durante o estágio de adesão ao substrato. Produto com ótima cobertura dos riscos de lixa.</a:t>
            </a:r>
          </a:p>
          <a:p>
            <a:endParaRPr lang="pt-BR" dirty="0"/>
          </a:p>
          <a:p>
            <a:r>
              <a:rPr lang="pt-BR" dirty="0"/>
              <a:t> </a:t>
            </a:r>
          </a:p>
          <a:p>
            <a:r>
              <a:rPr lang="pt-BR" b="1" dirty="0">
                <a:solidFill>
                  <a:srgbClr val="002060"/>
                </a:solidFill>
              </a:rPr>
              <a:t>034VZ016 - FUNDO PU HS </a:t>
            </a:r>
          </a:p>
          <a:p>
            <a:endParaRPr lang="pt-BR" sz="1000" dirty="0"/>
          </a:p>
          <a:p>
            <a:pPr algn="just"/>
            <a:r>
              <a:rPr lang="pt-BR" dirty="0"/>
              <a:t>Produto especialmente desenvolvido através de argilominerais de características mineralógicas únicas com o intuito de selar a madeira ou o MDF como preparador da superfície para posteriormente receber como acabamento vernizes brilhantes ou foscos. Possui alto teor de sólidos, alta cobertura, superior enchimento (preenche os poros da superfície criando uma barreira protetora), secagem rápida, fácil aplicação e fácil lixamento. Indicado para móveis em geral de uso interno. </a:t>
            </a:r>
          </a:p>
          <a:p>
            <a:endParaRPr lang="pt-BR" dirty="0"/>
          </a:p>
        </p:txBody>
      </p:sp>
    </p:spTree>
    <p:extLst>
      <p:ext uri="{BB962C8B-B14F-4D97-AF65-F5344CB8AC3E}">
        <p14:creationId xmlns:p14="http://schemas.microsoft.com/office/powerpoint/2010/main" val="379412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42000"/>
          </a:schemeClr>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3A1A80F-2E16-4928-980A-D5CFC52D6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609" y="393268"/>
            <a:ext cx="2866946" cy="1180350"/>
          </a:xfrm>
          <a:prstGeom prst="rect">
            <a:avLst/>
          </a:prstGeom>
        </p:spPr>
      </p:pic>
      <p:sp>
        <p:nvSpPr>
          <p:cNvPr id="2" name="Título 3">
            <a:extLst>
              <a:ext uri="{FF2B5EF4-FFF2-40B4-BE49-F238E27FC236}">
                <a16:creationId xmlns:a16="http://schemas.microsoft.com/office/drawing/2014/main" id="{040D5DCB-8F22-276F-2B30-33E95FF6A946}"/>
              </a:ext>
            </a:extLst>
          </p:cNvPr>
          <p:cNvSpPr txBox="1">
            <a:spLocks/>
          </p:cNvSpPr>
          <p:nvPr/>
        </p:nvSpPr>
        <p:spPr>
          <a:xfrm>
            <a:off x="834732" y="4378554"/>
            <a:ext cx="6877119" cy="640080"/>
          </a:xfrm>
          <a:prstGeom prst="rect">
            <a:avLst/>
          </a:prstGeom>
        </p:spPr>
        <p:txBody>
          <a:bodyPr rtlCol="0">
            <a:normAutofit lnSpcReduction="10000"/>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pt-BR" sz="4000" dirty="0">
                <a:solidFill>
                  <a:schemeClr val="tx1">
                    <a:lumMod val="65000"/>
                    <a:lumOff val="35000"/>
                  </a:schemeClr>
                </a:solidFill>
                <a:latin typeface="Segoe UI Semibold" panose="020B0702040204020203" pitchFamily="34" charset="0"/>
                <a:cs typeface="Segoe UI Semibold" panose="020B0702040204020203" pitchFamily="34" charset="0"/>
              </a:rPr>
              <a:t>Muito Obrigado!</a:t>
            </a:r>
          </a:p>
        </p:txBody>
      </p:sp>
      <p:sp>
        <p:nvSpPr>
          <p:cNvPr id="3" name="CaixaDeTexto 2">
            <a:extLst>
              <a:ext uri="{FF2B5EF4-FFF2-40B4-BE49-F238E27FC236}">
                <a16:creationId xmlns:a16="http://schemas.microsoft.com/office/drawing/2014/main" id="{A337DE32-C037-38A7-8E42-5340026CFD12}"/>
              </a:ext>
            </a:extLst>
          </p:cNvPr>
          <p:cNvSpPr txBox="1"/>
          <p:nvPr/>
        </p:nvSpPr>
        <p:spPr>
          <a:xfrm>
            <a:off x="979666" y="5148324"/>
            <a:ext cx="3774559" cy="646331"/>
          </a:xfrm>
          <a:prstGeom prst="rect">
            <a:avLst/>
          </a:prstGeom>
          <a:noFill/>
        </p:spPr>
        <p:txBody>
          <a:bodyPr wrap="square" rtlCol="0">
            <a:spAutoFit/>
          </a:bodyPr>
          <a:lstStyle/>
          <a:p>
            <a:r>
              <a:rPr lang="pt-BR" dirty="0">
                <a:solidFill>
                  <a:schemeClr val="bg1">
                    <a:lumMod val="50000"/>
                  </a:schemeClr>
                </a:solidFill>
              </a:rPr>
              <a:t>William R Alves</a:t>
            </a:r>
          </a:p>
          <a:p>
            <a:endParaRPr lang="pt-BR" dirty="0">
              <a:solidFill>
                <a:schemeClr val="bg1">
                  <a:lumMod val="50000"/>
                </a:schemeClr>
              </a:solidFill>
            </a:endParaRPr>
          </a:p>
        </p:txBody>
      </p:sp>
      <p:sp>
        <p:nvSpPr>
          <p:cNvPr id="5" name="CaixaDeTexto 4">
            <a:extLst>
              <a:ext uri="{FF2B5EF4-FFF2-40B4-BE49-F238E27FC236}">
                <a16:creationId xmlns:a16="http://schemas.microsoft.com/office/drawing/2014/main" id="{5500CCE6-D216-26D6-79A2-55163BE2A298}"/>
              </a:ext>
            </a:extLst>
          </p:cNvPr>
          <p:cNvSpPr txBox="1"/>
          <p:nvPr/>
        </p:nvSpPr>
        <p:spPr>
          <a:xfrm>
            <a:off x="979666" y="5471490"/>
            <a:ext cx="3090531" cy="523220"/>
          </a:xfrm>
          <a:prstGeom prst="rect">
            <a:avLst/>
          </a:prstGeom>
          <a:noFill/>
        </p:spPr>
        <p:txBody>
          <a:bodyPr wrap="square" rtlCol="0">
            <a:spAutoFit/>
          </a:bodyPr>
          <a:lstStyle/>
          <a:p>
            <a:r>
              <a:rPr lang="pt-BR" sz="1400" dirty="0">
                <a:solidFill>
                  <a:schemeClr val="bg1">
                    <a:lumMod val="50000"/>
                  </a:schemeClr>
                </a:solidFill>
              </a:rPr>
              <a:t>E-mail: laboratório@realfix.com.br</a:t>
            </a:r>
          </a:p>
          <a:p>
            <a:endParaRPr lang="pt-BR" sz="1400" dirty="0">
              <a:solidFill>
                <a:schemeClr val="bg1">
                  <a:lumMod val="50000"/>
                </a:schemeClr>
              </a:solidFill>
            </a:endParaRPr>
          </a:p>
        </p:txBody>
      </p:sp>
      <p:pic>
        <p:nvPicPr>
          <p:cNvPr id="7" name="Imagem 6">
            <a:extLst>
              <a:ext uri="{FF2B5EF4-FFF2-40B4-BE49-F238E27FC236}">
                <a16:creationId xmlns:a16="http://schemas.microsoft.com/office/drawing/2014/main" id="{68F753AD-C631-47DB-116D-2E41F60CE531}"/>
              </a:ext>
            </a:extLst>
          </p:cNvPr>
          <p:cNvPicPr>
            <a:picLocks noChangeAspect="1"/>
          </p:cNvPicPr>
          <p:nvPr/>
        </p:nvPicPr>
        <p:blipFill rotWithShape="1">
          <a:blip r:embed="rId3"/>
          <a:srcRect b="9832"/>
          <a:stretch/>
        </p:blipFill>
        <p:spPr>
          <a:xfrm>
            <a:off x="8697432" y="4099698"/>
            <a:ext cx="3388243" cy="2620475"/>
          </a:xfrm>
          <a:prstGeom prst="rect">
            <a:avLst/>
          </a:prstGeom>
        </p:spPr>
      </p:pic>
    </p:spTree>
    <p:extLst>
      <p:ext uri="{BB962C8B-B14F-4D97-AF65-F5344CB8AC3E}">
        <p14:creationId xmlns:p14="http://schemas.microsoft.com/office/powerpoint/2010/main" val="321164222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10577</TotalTime>
  <Words>297</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8</vt:i4>
      </vt:variant>
    </vt:vector>
  </HeadingPairs>
  <TitlesOfParts>
    <vt:vector size="13" baseType="lpstr">
      <vt:lpstr>Arial</vt:lpstr>
      <vt:lpstr>Calibri</vt:lpstr>
      <vt:lpstr>Calibri Light</vt:lpstr>
      <vt:lpstr>Segoe UI Semibold</vt:lpstr>
      <vt:lpstr>Tema do Office</vt:lpstr>
      <vt:lpstr>2024 Treinamento Técnico</vt:lpstr>
      <vt:lpstr>INSTITUCIONAL</vt:lpstr>
      <vt:lpstr>Certificações</vt:lpstr>
      <vt:lpstr>Apresentação do PowerPoint</vt:lpstr>
      <vt:lpstr>TIPOS DE MADEIRA – PROTEÇÃO E EMBELEZAMENTO</vt:lpstr>
      <vt:lpstr>Tingidores e Esmaltes PU</vt:lpstr>
      <vt:lpstr>PRODUTOS LEF</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Treinamento Técnico - REALFIX</dc:title>
  <dc:creator>William</dc:creator>
  <cp:lastModifiedBy>Laboratório01</cp:lastModifiedBy>
  <cp:revision>98</cp:revision>
  <dcterms:created xsi:type="dcterms:W3CDTF">2023-01-09T13:15:55Z</dcterms:created>
  <dcterms:modified xsi:type="dcterms:W3CDTF">2024-07-16T12:32:24Z</dcterms:modified>
</cp:coreProperties>
</file>